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notesSlides/notesSlide2.xml" ContentType="application/vnd.openxmlformats-officedocument.presentationml.notesSlide+xml"/>
  <Override PartName="/ppt/charts/chart3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03" r:id="rId1"/>
    <p:sldMasterId id="2147483815" r:id="rId2"/>
  </p:sldMasterIdLst>
  <p:notesMasterIdLst>
    <p:notesMasterId r:id="rId5"/>
  </p:notesMasterIdLst>
  <p:sldIdLst>
    <p:sldId id="298" r:id="rId3"/>
    <p:sldId id="299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CC"/>
    <a:srgbClr val="E46C0A"/>
    <a:srgbClr val="FFCC66"/>
    <a:srgbClr val="FFFFFF"/>
    <a:srgbClr val="B7C4E3"/>
    <a:srgbClr val="CDD6EB"/>
    <a:srgbClr val="E3D5D9"/>
    <a:srgbClr val="E8D0DE"/>
    <a:srgbClr val="E5D3DF"/>
    <a:srgbClr val="E6D2D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D27102A9-8310-4765-A935-A1911B00CA55}" styleName="Light Style 1 - Accent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2838BEF-8BB2-4498-84A7-C5851F593DF1}" styleName="Medium Style 4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ED083AE6-46FA-4A59-8FB0-9F97EB10719F}" styleName="Light Style 3 - Accent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247" autoAdjust="0"/>
    <p:restoredTop sz="93381" autoAdjust="0"/>
  </p:normalViewPr>
  <p:slideViewPr>
    <p:cSldViewPr snapToGrid="0">
      <p:cViewPr varScale="1">
        <p:scale>
          <a:sx n="87" d="100"/>
          <a:sy n="87" d="100"/>
        </p:scale>
        <p:origin x="-366" y="-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8.8004135020333427E-2"/>
          <c:y val="3.4560537578415498E-2"/>
          <c:w val="0.83859300573539419"/>
          <c:h val="0.6010258961125531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ჯანდაცვაზე სახელმწიფო დანახარჯები, მლნ ლარი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 b="1">
                    <a:solidFill>
                      <a:schemeClr val="bg1"/>
                    </a:solidFill>
                  </a:defRPr>
                </a:pPr>
                <a:endParaRPr lang="en-US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Sheet1!$B$1:$J$1</c:f>
              <c:strCache>
                <c:ptCount val="9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</c:strCache>
            </c:strRef>
          </c:cat>
          <c:val>
            <c:numRef>
              <c:f>Sheet1!$B$2:$J$2</c:f>
              <c:numCache>
                <c:formatCode>#,##0</c:formatCode>
                <c:ptCount val="9"/>
                <c:pt idx="0">
                  <c:v>441</c:v>
                </c:pt>
                <c:pt idx="1">
                  <c:v>375</c:v>
                </c:pt>
                <c:pt idx="2">
                  <c:v>450</c:v>
                </c:pt>
                <c:pt idx="3">
                  <c:v>548</c:v>
                </c:pt>
                <c:pt idx="4">
                  <c:v>693</c:v>
                </c:pt>
                <c:pt idx="5">
                  <c:v>914</c:v>
                </c:pt>
                <c:pt idx="6" formatCode="General">
                  <c:v>1068</c:v>
                </c:pt>
                <c:pt idx="7" formatCode="General">
                  <c:v>1092</c:v>
                </c:pt>
                <c:pt idx="8" formatCode="General">
                  <c:v>1154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34D8-41E4-8E8D-FF1319035F7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9"/>
        <c:overlap val="36"/>
        <c:axId val="87699840"/>
        <c:axId val="87701376"/>
      </c:barChart>
      <c:lineChart>
        <c:grouping val="standard"/>
        <c:varyColors val="0"/>
        <c:ser>
          <c:idx val="1"/>
          <c:order val="1"/>
          <c:tx>
            <c:strRef>
              <c:f>Sheet1!$A$3</c:f>
              <c:strCache>
                <c:ptCount val="1"/>
                <c:pt idx="0">
                  <c:v>ჯანდაცვაზე სახელმწიფო დანახარჯების ხვედრითი წილი მშპ-დან</c:v>
                </c:pt>
              </c:strCache>
            </c:strRef>
          </c:tx>
          <c:spPr>
            <a:ln w="41275">
              <a:solidFill>
                <a:srgbClr val="C00000"/>
              </a:solidFill>
            </a:ln>
          </c:spPr>
          <c:marker>
            <c:symbol val="none"/>
          </c:marker>
          <c:dLbls>
            <c:dLbl>
              <c:idx val="6"/>
              <c:layout>
                <c:manualLayout>
                  <c:x val="-6.0006204906028655E-2"/>
                  <c:y val="-5.4739790344288726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34D8-41E4-8E8D-FF1319035F7A}"/>
                </c:ext>
              </c:extLst>
            </c:dLbl>
            <c:dLbl>
              <c:idx val="7"/>
              <c:layout>
                <c:manualLayout>
                  <c:x val="-6.2591582417967195E-2"/>
                  <c:y val="-5.4752408956084957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34D8-41E4-8E8D-FF1319035F7A}"/>
                </c:ext>
              </c:extLst>
            </c:dLbl>
            <c:dLbl>
              <c:idx val="8"/>
              <c:layout>
                <c:manualLayout>
                  <c:x val="-5.9952665198497956E-2"/>
                  <c:y val="-4.5031282800504037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34D8-41E4-8E8D-FF1319035F7A}"/>
                </c:ext>
              </c:extLst>
            </c:dLbl>
            <c:dLbl>
              <c:idx val="9"/>
              <c:layout>
                <c:manualLayout>
                  <c:x val="-5.7367491259591855E-2"/>
                  <c:y val="-6.4262047177961037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34D8-41E4-8E8D-FF1319035F7A}"/>
                </c:ext>
              </c:extLst>
            </c:dLbl>
            <c:dLbl>
              <c:idx val="10"/>
              <c:layout>
                <c:manualLayout>
                  <c:x val="-5.9952665198497956E-2"/>
                  <c:y val="-4.6959154310732304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34D8-41E4-8E8D-FF1319035F7A}"/>
                </c:ext>
              </c:extLst>
            </c:dLbl>
            <c:dLbl>
              <c:idx val="11"/>
              <c:layout>
                <c:manualLayout>
                  <c:x val="-4.7096417481060582E-2"/>
                  <c:y val="-4.3381777866500638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34D8-41E4-8E8D-FF1319035F7A}"/>
                </c:ext>
              </c:extLst>
            </c:dLbl>
            <c:numFmt formatCode="0.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/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Sheet1!$B$1:$J$1</c:f>
              <c:strCache>
                <c:ptCount val="9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</c:strCache>
            </c:strRef>
          </c:cat>
          <c:val>
            <c:numRef>
              <c:f>Sheet1!$B$3:$J$3</c:f>
              <c:numCache>
                <c:formatCode>0.0%</c:formatCode>
                <c:ptCount val="9"/>
                <c:pt idx="0">
                  <c:v>2.1533107964660497E-2</c:v>
                </c:pt>
                <c:pt idx="1">
                  <c:v>1.5424689032252081E-2</c:v>
                </c:pt>
                <c:pt idx="2">
                  <c:v>1.7209900867980875E-2</c:v>
                </c:pt>
                <c:pt idx="3">
                  <c:v>2.0409014953656761E-2</c:v>
                </c:pt>
                <c:pt idx="4">
                  <c:v>2.3780707749627678E-2</c:v>
                </c:pt>
                <c:pt idx="5">
                  <c:v>2.8780935147780341E-2</c:v>
                </c:pt>
                <c:pt idx="6">
                  <c:v>3.1381837671577366E-2</c:v>
                </c:pt>
                <c:pt idx="7">
                  <c:v>2.8859473291398846E-2</c:v>
                </c:pt>
                <c:pt idx="8" formatCode="0%">
                  <c:v>2.9000000000000001E-2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7-34D8-41E4-8E8D-FF1319035F7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87729280"/>
        <c:axId val="87702912"/>
      </c:lineChart>
      <c:catAx>
        <c:axId val="8769984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400" b="1"/>
            </a:pPr>
            <a:endParaRPr lang="en-US"/>
          </a:p>
        </c:txPr>
        <c:crossAx val="87701376"/>
        <c:crosses val="autoZero"/>
        <c:auto val="1"/>
        <c:lblAlgn val="ctr"/>
        <c:lblOffset val="100"/>
        <c:noMultiLvlLbl val="0"/>
      </c:catAx>
      <c:valAx>
        <c:axId val="87701376"/>
        <c:scaling>
          <c:orientation val="minMax"/>
        </c:scaling>
        <c:delete val="0"/>
        <c:axPos val="l"/>
        <c:numFmt formatCode="#,##0" sourceLinked="1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87699840"/>
        <c:crosses val="autoZero"/>
        <c:crossBetween val="between"/>
      </c:valAx>
      <c:valAx>
        <c:axId val="87702912"/>
        <c:scaling>
          <c:orientation val="minMax"/>
        </c:scaling>
        <c:delete val="0"/>
        <c:axPos val="r"/>
        <c:numFmt formatCode="0%" sourceLinked="0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87729280"/>
        <c:crosses val="max"/>
        <c:crossBetween val="between"/>
      </c:valAx>
      <c:catAx>
        <c:axId val="87729280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87702912"/>
        <c:crosses val="autoZero"/>
        <c:auto val="1"/>
        <c:lblAlgn val="ctr"/>
        <c:lblOffset val="100"/>
        <c:noMultiLvlLbl val="0"/>
      </c:catAx>
    </c:plotArea>
    <c:legend>
      <c:legendPos val="b"/>
      <c:layout>
        <c:manualLayout>
          <c:xMode val="edge"/>
          <c:yMode val="edge"/>
          <c:x val="5.6026797053594105E-2"/>
          <c:y val="0.7483152364059461"/>
          <c:w val="0.8789049372804284"/>
          <c:h val="0.23682090754497453"/>
        </c:manualLayout>
      </c:layout>
      <c:overlay val="0"/>
      <c:txPr>
        <a:bodyPr/>
        <a:lstStyle/>
        <a:p>
          <a:pPr>
            <a:defRPr sz="1400" b="1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20"/>
    </mc:Choice>
    <mc:Fallback>
      <c:style val="20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85234439131755"/>
          <c:y val="4.5121577608127836E-2"/>
          <c:w val="0.81475551667152712"/>
          <c:h val="0.6174520598584385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ჯიბიდან გადახდები, მლნ. ლარი</c:v>
                </c:pt>
              </c:strCache>
            </c:strRef>
          </c:tx>
          <c:invertIfNegative val="0"/>
          <c:dPt>
            <c:idx val="0"/>
            <c:invertIfNegative val="0"/>
            <c:bubble3D val="0"/>
            <c:extLst xmlns:c16r2="http://schemas.microsoft.com/office/drawing/2015/06/chart">
              <c:ext xmlns:c16="http://schemas.microsoft.com/office/drawing/2014/chart" uri="{C3380CC4-5D6E-409C-BE32-E72D297353CC}">
                <c16:uniqueId val="{00000002-7F28-472A-8350-874F9330AC8E}"/>
              </c:ext>
            </c:extLst>
          </c:dPt>
          <c:dPt>
            <c:idx val="1"/>
            <c:invertIfNegative val="0"/>
            <c:bubble3D val="0"/>
            <c:extLst xmlns:c16r2="http://schemas.microsoft.com/office/drawing/2015/06/chart">
              <c:ext xmlns:c16="http://schemas.microsoft.com/office/drawing/2014/chart" uri="{C3380CC4-5D6E-409C-BE32-E72D297353CC}">
                <c16:uniqueId val="{00000003-7F28-472A-8350-874F9330AC8E}"/>
              </c:ext>
            </c:extLst>
          </c:dPt>
          <c:dPt>
            <c:idx val="2"/>
            <c:invertIfNegative val="0"/>
            <c:bubble3D val="0"/>
            <c:extLst xmlns:c16r2="http://schemas.microsoft.com/office/drawing/2015/06/chart">
              <c:ext xmlns:c16="http://schemas.microsoft.com/office/drawing/2014/chart" uri="{C3380CC4-5D6E-409C-BE32-E72D297353CC}">
                <c16:uniqueId val="{00000004-7F28-472A-8350-874F9330AC8E}"/>
              </c:ext>
            </c:extLst>
          </c:dPt>
          <c:dPt>
            <c:idx val="3"/>
            <c:invertIfNegative val="0"/>
            <c:bubble3D val="0"/>
            <c:extLst xmlns:c16r2="http://schemas.microsoft.com/office/drawing/2015/06/chart">
              <c:ext xmlns:c16="http://schemas.microsoft.com/office/drawing/2014/chart" uri="{C3380CC4-5D6E-409C-BE32-E72D297353CC}">
                <c16:uniqueId val="{00000005-7F28-472A-8350-874F9330AC8E}"/>
              </c:ext>
            </c:extLst>
          </c:dPt>
          <c:dPt>
            <c:idx val="4"/>
            <c:invertIfNegative val="0"/>
            <c:bubble3D val="0"/>
            <c:extLst xmlns:c16r2="http://schemas.microsoft.com/office/drawing/2015/06/chart">
              <c:ext xmlns:c16="http://schemas.microsoft.com/office/drawing/2014/chart" uri="{C3380CC4-5D6E-409C-BE32-E72D297353CC}">
                <c16:uniqueId val="{00000001-7F28-472A-8350-874F9330AC8E}"/>
              </c:ext>
            </c:extLst>
          </c:dPt>
          <c:dPt>
            <c:idx val="5"/>
            <c:invertIfNegative val="0"/>
            <c:bubble3D val="0"/>
            <c:extLst xmlns:c16r2="http://schemas.microsoft.com/office/drawing/2015/06/chart">
              <c:ext xmlns:c16="http://schemas.microsoft.com/office/drawing/2014/chart" uri="{C3380CC4-5D6E-409C-BE32-E72D297353CC}">
                <c16:uniqueId val="{00000006-7F28-472A-8350-874F9330AC8E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 b="1">
                    <a:solidFill>
                      <a:schemeClr val="bg1"/>
                    </a:solidFill>
                  </a:defRPr>
                </a:pPr>
                <a:endParaRPr lang="en-US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numRef>
              <c:f>Sheet1!$A$2:$A$9</c:f>
              <c:numCache>
                <c:formatCode>General</c:formatCode>
                <c:ptCount val="8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</c:numCache>
            </c:numRef>
          </c:cat>
          <c:val>
            <c:numRef>
              <c:f>Sheet1!$B$2:$B$9</c:f>
              <c:numCache>
                <c:formatCode>General</c:formatCode>
                <c:ptCount val="8"/>
                <c:pt idx="0">
                  <c:v>1440</c:v>
                </c:pt>
                <c:pt idx="1">
                  <c:v>1543</c:v>
                </c:pt>
                <c:pt idx="2">
                  <c:v>1609</c:v>
                </c:pt>
                <c:pt idx="3">
                  <c:v>1557</c:v>
                </c:pt>
                <c:pt idx="4">
                  <c:v>1623</c:v>
                </c:pt>
                <c:pt idx="5">
                  <c:v>1443</c:v>
                </c:pt>
                <c:pt idx="6">
                  <c:v>1591</c:v>
                </c:pt>
                <c:pt idx="7">
                  <c:v>1575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5203-4761-B4DF-5DBCE925918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37"/>
        <c:axId val="86157952"/>
        <c:axId val="86156416"/>
      </c:barChart>
      <c:lineChart>
        <c:grouping val="standar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ჯიბიდან გადახდების ხვედრითი წილი მშპ-დან</c:v>
                </c:pt>
              </c:strCache>
            </c:strRef>
          </c:tx>
          <c:marker>
            <c:symbol val="none"/>
          </c:marker>
          <c:dLbls>
            <c:dLbl>
              <c:idx val="0"/>
              <c:layout>
                <c:manualLayout>
                  <c:x val="-5.9881889763779526E-2"/>
                  <c:y val="-5.0610594936841696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5203-4761-B4DF-5DBCE9259186}"/>
                </c:ext>
              </c:extLst>
            </c:dLbl>
            <c:dLbl>
              <c:idx val="1"/>
              <c:layout>
                <c:manualLayout>
                  <c:x val="-7.1175712410948638E-2"/>
                  <c:y val="-6.0577743687037243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6-EB7C-4BC5-A66D-8FCA5204AF66}"/>
                </c:ext>
              </c:extLst>
            </c:dLbl>
            <c:dLbl>
              <c:idx val="2"/>
              <c:layout>
                <c:manualLayout>
                  <c:x val="-9.2009045744281967E-2"/>
                  <c:y val="-4.508071996975762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7-EB7C-4BC5-A66D-8FCA5204AF66}"/>
                </c:ext>
              </c:extLst>
            </c:dLbl>
            <c:dLbl>
              <c:idx val="4"/>
              <c:layout>
                <c:manualLayout>
                  <c:x val="-4.9409813356663862E-2"/>
                  <c:y val="-9.4997264156165565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7F28-472A-8350-874F9330AC8E}"/>
                </c:ext>
              </c:extLst>
            </c:dLbl>
            <c:dLbl>
              <c:idx val="6"/>
              <c:layout>
                <c:manualLayout>
                  <c:x val="-6.1370879297158204E-2"/>
                  <c:y val="-0.11061078728564643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8-EB7C-4BC5-A66D-8FCA5204AF66}"/>
                </c:ext>
              </c:extLst>
            </c:dLbl>
            <c:dLbl>
              <c:idx val="7"/>
              <c:layout>
                <c:manualLayout>
                  <c:x val="-6.0684602545824924E-2"/>
                  <c:y val="-9.5093639734487617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9-EB7C-4BC5-A66D-8FCA5204AF66}"/>
                </c:ext>
              </c:extLst>
            </c:dLbl>
            <c:numFmt formatCode="0.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/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numRef>
              <c:f>Sheet1!$A$2:$A$9</c:f>
              <c:numCache>
                <c:formatCode>General</c:formatCode>
                <c:ptCount val="8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</c:numCache>
            </c:numRef>
          </c:cat>
          <c:val>
            <c:numRef>
              <c:f>Sheet1!$C$2:$C$9</c:f>
              <c:numCache>
                <c:formatCode>0.0%</c:formatCode>
                <c:ptCount val="8"/>
                <c:pt idx="0">
                  <c:v>0.72737542920592146</c:v>
                </c:pt>
                <c:pt idx="1">
                  <c:v>0.7560654495225847</c:v>
                </c:pt>
                <c:pt idx="2">
                  <c:v>0.73445032685797784</c:v>
                </c:pt>
                <c:pt idx="3">
                  <c:v>0.69068155329956815</c:v>
                </c:pt>
                <c:pt idx="4">
                  <c:v>0.65986745096870114</c:v>
                </c:pt>
                <c:pt idx="5">
                  <c:v>0.57323960843132638</c:v>
                </c:pt>
                <c:pt idx="6">
                  <c:v>0.55532240581207393</c:v>
                </c:pt>
                <c:pt idx="7">
                  <c:v>0.54749482239465641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2-5203-4761-B4DF-5DBCE925918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86144896"/>
        <c:axId val="86146432"/>
      </c:lineChart>
      <c:catAx>
        <c:axId val="8614489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86146432"/>
        <c:crosses val="autoZero"/>
        <c:auto val="1"/>
        <c:lblAlgn val="ctr"/>
        <c:lblOffset val="100"/>
        <c:noMultiLvlLbl val="0"/>
      </c:catAx>
      <c:valAx>
        <c:axId val="86146432"/>
        <c:scaling>
          <c:orientation val="minMax"/>
        </c:scaling>
        <c:delete val="0"/>
        <c:axPos val="l"/>
        <c:numFmt formatCode="0%" sourceLinked="0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86144896"/>
        <c:crosses val="autoZero"/>
        <c:crossBetween val="between"/>
      </c:valAx>
      <c:valAx>
        <c:axId val="86156416"/>
        <c:scaling>
          <c:orientation val="minMax"/>
        </c:scaling>
        <c:delete val="0"/>
        <c:axPos val="r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86157952"/>
        <c:crosses val="max"/>
        <c:crossBetween val="between"/>
      </c:valAx>
      <c:catAx>
        <c:axId val="86157952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86156416"/>
        <c:crosses val="autoZero"/>
        <c:auto val="1"/>
        <c:lblAlgn val="ctr"/>
        <c:lblOffset val="100"/>
        <c:noMultiLvlLbl val="0"/>
      </c:catAx>
    </c:plotArea>
    <c:legend>
      <c:legendPos val="r"/>
      <c:layout>
        <c:manualLayout>
          <c:xMode val="edge"/>
          <c:yMode val="edge"/>
          <c:x val="1.0275419443282276E-2"/>
          <c:y val="0.81559549321241231"/>
          <c:w val="0.9799692573150578"/>
          <c:h val="0.15464314370213686"/>
        </c:manualLayout>
      </c:layout>
      <c:overlay val="0"/>
      <c:txPr>
        <a:bodyPr/>
        <a:lstStyle/>
        <a:p>
          <a:pPr>
            <a:defRPr sz="1400" b="1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0"/>
      <c:rotY val="30"/>
      <c:rAngAx val="0"/>
      <c:perspective val="30"/>
    </c:view3D>
    <c:floor>
      <c:thickness val="0"/>
    </c:floor>
    <c:sideWall>
      <c:thickness val="0"/>
      <c:spPr>
        <a:noFill/>
        <a:ln>
          <a:noFill/>
        </a:ln>
        <a:effectLst/>
      </c:spPr>
    </c:sideWall>
    <c:backWall>
      <c:thickness val="0"/>
      <c:spPr>
        <a:noFill/>
        <a:ln>
          <a:noFill/>
        </a:ln>
        <a:effectLst/>
      </c:spPr>
    </c:backWall>
    <c:plotArea>
      <c:layout>
        <c:manualLayout>
          <c:layoutTarget val="inner"/>
          <c:xMode val="edge"/>
          <c:yMode val="edge"/>
          <c:x val="5.2247324725731195E-2"/>
          <c:y val="1.6305195064257486E-2"/>
          <c:w val="0.93402424890177504"/>
          <c:h val="0.85470548132874669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სახელმწიფო დანახარჯები მლნ ლარი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lin ang="16200000" scaled="0"/>
            </a:gradFill>
            <a:ln w="9525" cap="flat" cmpd="sng" algn="ctr">
              <a:solidFill>
                <a:schemeClr val="accent1">
                  <a:shade val="95000"/>
                  <a:satMod val="105000"/>
                </a:schemeClr>
              </a:solidFill>
              <a:prstDash val="solid"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c:spPr>
          <c:invertIfNegative val="0"/>
          <c:dLbls>
            <c:dLbl>
              <c:idx val="0"/>
              <c:layout>
                <c:manualLayout>
                  <c:x val="-2.4960775222715955E-3"/>
                  <c:y val="-8.1840797243041546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DB13-4829-85D6-111ACAC4F252}"/>
                </c:ext>
              </c:extLst>
            </c:dLbl>
            <c:dLbl>
              <c:idx val="1"/>
              <c:layout>
                <c:manualLayout>
                  <c:x val="-4.992155044543237E-3"/>
                  <c:y val="2.232047527497683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DB13-4829-85D6-111ACAC4F252}"/>
                </c:ext>
              </c:extLst>
            </c:dLbl>
            <c:dLbl>
              <c:idx val="2"/>
              <c:layout>
                <c:manualLayout>
                  <c:x val="-2.49607752227155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DB13-4829-85D6-111ACAC4F252}"/>
                </c:ext>
              </c:extLst>
            </c:dLbl>
            <c:dLbl>
              <c:idx val="3"/>
              <c:layout>
                <c:manualLayout>
                  <c:x val="-4.992155044543191E-3"/>
                  <c:y val="4.464095054995366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DB13-4829-85D6-111ACAC4F252}"/>
                </c:ext>
              </c:extLst>
            </c:dLbl>
            <c:dLbl>
              <c:idx val="4"/>
              <c:layout>
                <c:manualLayout>
                  <c:x val="-8.7362713279505854E-3"/>
                  <c:y val="4.464095054995366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4-DB13-4829-85D6-111ACAC4F252}"/>
                </c:ext>
              </c:extLst>
            </c:dLbl>
            <c:dLbl>
              <c:idx val="5"/>
              <c:layout>
                <c:manualLayout>
                  <c:x val="-7.4882325668148781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5-DB13-4829-85D6-111ACAC4F25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 b="1">
                    <a:solidFill>
                      <a:srgbClr val="0B6F65"/>
                    </a:solidFill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Sheet1!$A$2:$A$7</c:f>
              <c:numCache>
                <c:formatCode>General</c:formatCode>
                <c:ptCount val="6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</c:numCache>
            </c:numRef>
          </c:cat>
          <c:val>
            <c:numRef>
              <c:f>Sheet1!$B$2:$B$7</c:f>
              <c:numCache>
                <c:formatCode>General</c:formatCode>
                <c:ptCount val="6"/>
                <c:pt idx="0">
                  <c:v>450</c:v>
                </c:pt>
                <c:pt idx="1">
                  <c:v>548</c:v>
                </c:pt>
                <c:pt idx="2">
                  <c:v>693</c:v>
                </c:pt>
                <c:pt idx="3">
                  <c:v>914</c:v>
                </c:pt>
                <c:pt idx="4">
                  <c:v>1068</c:v>
                </c:pt>
                <c:pt idx="5">
                  <c:v>1092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DD3F-4D17-B4FE-D9F6FA805868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ჯიბიდან გადახდები მლნ ლარი</c:v>
                </c:pt>
              </c:strCache>
            </c:strRef>
          </c:tx>
          <c:spPr>
            <a:solidFill>
              <a:srgbClr val="E6AF00">
                <a:alpha val="67059"/>
              </a:srgbClr>
            </a:solidFill>
            <a:ln w="9525" cap="flat" cmpd="sng" algn="ctr">
              <a:solidFill>
                <a:schemeClr val="accent5">
                  <a:shade val="95000"/>
                  <a:satMod val="105000"/>
                </a:schemeClr>
              </a:solidFill>
              <a:prstDash val="solid"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800" b="1">
                    <a:solidFill>
                      <a:srgbClr val="0B6F65"/>
                    </a:solidFill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numRef>
              <c:f>Sheet1!$A$2:$A$7</c:f>
              <c:numCache>
                <c:formatCode>General</c:formatCode>
                <c:ptCount val="6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</c:numCache>
            </c:numRef>
          </c:cat>
          <c:val>
            <c:numRef>
              <c:f>Sheet1!$C$2:$C$7</c:f>
              <c:numCache>
                <c:formatCode>General</c:formatCode>
                <c:ptCount val="6"/>
                <c:pt idx="0">
                  <c:v>1609</c:v>
                </c:pt>
                <c:pt idx="1">
                  <c:v>1557</c:v>
                </c:pt>
                <c:pt idx="2">
                  <c:v>1623</c:v>
                </c:pt>
                <c:pt idx="3">
                  <c:v>1443</c:v>
                </c:pt>
                <c:pt idx="4">
                  <c:v>1591</c:v>
                </c:pt>
                <c:pt idx="5">
                  <c:v>1575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DD3F-4D17-B4FE-D9F6FA805868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Column1</c:v>
                </c:pt>
              </c:strCache>
            </c:strRef>
          </c:tx>
          <c:spPr>
            <a:ln w="28575" cap="rnd">
              <a:solidFill>
                <a:schemeClr val="accent6">
                  <a:lumMod val="75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Sheet1!$A$2:$A$7</c:f>
              <c:numCache>
                <c:formatCode>General</c:formatCode>
                <c:ptCount val="6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</c:numCache>
            </c:numRef>
          </c:cat>
          <c:val>
            <c:numRef>
              <c:f>Sheet1!$D$2:$D$7</c:f>
              <c:numCache>
                <c:formatCode>0%</c:formatCode>
                <c:ptCount val="6"/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DD3F-4D17-B4FE-D9F6FA805868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5"/>
        <c:shape val="box"/>
        <c:axId val="86205184"/>
        <c:axId val="86206720"/>
        <c:axId val="0"/>
      </c:bar3DChart>
      <c:catAx>
        <c:axId val="8620518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rgbClr val="0B6F65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6206720"/>
        <c:crosses val="autoZero"/>
        <c:auto val="1"/>
        <c:lblAlgn val="ctr"/>
        <c:lblOffset val="100"/>
        <c:noMultiLvlLbl val="0"/>
      </c:catAx>
      <c:valAx>
        <c:axId val="86206720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86205184"/>
        <c:crosses val="autoZero"/>
        <c:crossBetween val="between"/>
      </c:valAx>
    </c:plotArea>
    <c:legend>
      <c:legendPos val="b"/>
      <c:legendEntry>
        <c:idx val="0"/>
        <c:txPr>
          <a:bodyPr/>
          <a:lstStyle/>
          <a:p>
            <a:pPr>
              <a:defRPr sz="1600" b="1">
                <a:solidFill>
                  <a:srgbClr val="0B6F65"/>
                </a:solidFill>
              </a:defRPr>
            </a:pPr>
            <a:endParaRPr lang="en-US"/>
          </a:p>
        </c:txPr>
      </c:legendEntry>
      <c:legendEntry>
        <c:idx val="1"/>
        <c:txPr>
          <a:bodyPr/>
          <a:lstStyle/>
          <a:p>
            <a:pPr>
              <a:defRPr sz="1600" b="1">
                <a:solidFill>
                  <a:srgbClr val="0B6F65"/>
                </a:solidFill>
              </a:defRPr>
            </a:pPr>
            <a:endParaRPr lang="en-US"/>
          </a:p>
        </c:txPr>
      </c:legendEntry>
      <c:legendEntry>
        <c:idx val="2"/>
        <c:delete val="1"/>
      </c:legendEntry>
      <c:layout/>
      <c:overlay val="0"/>
      <c:txPr>
        <a:bodyPr/>
        <a:lstStyle/>
        <a:p>
          <a:pPr>
            <a:defRPr sz="1600"/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5D71948-5D34-40B6-BC90-160CF0140970}" type="datetimeFigureOut">
              <a:rPr lang="en-US" smtClean="0"/>
              <a:t>17-Oct-19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E738021-7255-42A8-94DC-D61ED7D4BD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91181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a-GE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738021-7255-42A8-94DC-D61ED7D4BDC6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056208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E738021-7255-42A8-94DC-D61ED7D4BDC6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345572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8"/>
            <a:ext cx="103632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smtClean="0"/>
              <a:t>17-Oct-19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8260338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17-Oct-19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0811688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41"/>
            <a:ext cx="27432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41"/>
            <a:ext cx="80264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17-Oct-19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7018647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7" y="2130446"/>
            <a:ext cx="103632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2" y="3886200"/>
            <a:ext cx="8534401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7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4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2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69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86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1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3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AAD347D-5ACD-4C99-B74B-A9C85AD731AF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17-Oct-19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02111984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68940450"/>
      </p:ext>
    </p:extLst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509A250-FF31-4206-8172-F9D3106AACB1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17-Oct-19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02111984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62363722"/>
      </p:ext>
    </p:extLst>
  </p:cSld>
  <p:clrMapOvr>
    <a:masterClrMapping/>
  </p:clrMapOvr>
  <p:transition>
    <p:wipe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509A250-FF31-4206-8172-F9D3106AACB1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17-Oct-19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02111984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14399383"/>
      </p:ext>
    </p:extLst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22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4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7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4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52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69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86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04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21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39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509A250-FF31-4206-8172-F9D3106AACB1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17-Oct-19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02111984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99090399"/>
      </p:ext>
    </p:extLst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1" y="1600207"/>
            <a:ext cx="5384799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7"/>
            <a:ext cx="5384799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509A250-FF31-4206-8172-F9D3106AACB1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17-Oct-19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02111984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28025647"/>
      </p:ext>
    </p:extLst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11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74" indent="0">
              <a:buNone/>
              <a:defRPr sz="2000" b="1"/>
            </a:lvl2pPr>
            <a:lvl3pPr marL="914348" indent="0">
              <a:buNone/>
              <a:defRPr sz="1800" b="1"/>
            </a:lvl3pPr>
            <a:lvl4pPr marL="1371521" indent="0">
              <a:buNone/>
              <a:defRPr sz="1600" b="1"/>
            </a:lvl4pPr>
            <a:lvl5pPr marL="1828695" indent="0">
              <a:buNone/>
              <a:defRPr sz="1600" b="1"/>
            </a:lvl5pPr>
            <a:lvl6pPr marL="2285869" indent="0">
              <a:buNone/>
              <a:defRPr sz="1600" b="1"/>
            </a:lvl6pPr>
            <a:lvl7pPr marL="2743043" indent="0">
              <a:buNone/>
              <a:defRPr sz="1600" b="1"/>
            </a:lvl7pPr>
            <a:lvl8pPr marL="3200217" indent="0">
              <a:buNone/>
              <a:defRPr sz="1600" b="1"/>
            </a:lvl8pPr>
            <a:lvl9pPr marL="365739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11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1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74" indent="0">
              <a:buNone/>
              <a:defRPr sz="2000" b="1"/>
            </a:lvl2pPr>
            <a:lvl3pPr marL="914348" indent="0">
              <a:buNone/>
              <a:defRPr sz="1800" b="1"/>
            </a:lvl3pPr>
            <a:lvl4pPr marL="1371521" indent="0">
              <a:buNone/>
              <a:defRPr sz="1600" b="1"/>
            </a:lvl4pPr>
            <a:lvl5pPr marL="1828695" indent="0">
              <a:buNone/>
              <a:defRPr sz="1600" b="1"/>
            </a:lvl5pPr>
            <a:lvl6pPr marL="2285869" indent="0">
              <a:buNone/>
              <a:defRPr sz="1600" b="1"/>
            </a:lvl6pPr>
            <a:lvl7pPr marL="2743043" indent="0">
              <a:buNone/>
              <a:defRPr sz="1600" b="1"/>
            </a:lvl7pPr>
            <a:lvl8pPr marL="3200217" indent="0">
              <a:buNone/>
              <a:defRPr sz="1600" b="1"/>
            </a:lvl8pPr>
            <a:lvl9pPr marL="365739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1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509A250-FF31-4206-8172-F9D3106AACB1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17-Oct-19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02111984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56585933"/>
      </p:ext>
    </p:extLst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509A250-FF31-4206-8172-F9D3106AACB1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17-Oct-19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02111984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51886389"/>
      </p:ext>
    </p:extLst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509A250-FF31-4206-8172-F9D3106AACB1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17-Oct-19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02111984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54698863"/>
      </p:ext>
    </p:extLst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17-Oct-19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1627886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3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4" y="273071"/>
            <a:ext cx="6815668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3" y="1435103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174" indent="0">
              <a:buNone/>
              <a:defRPr sz="1200"/>
            </a:lvl2pPr>
            <a:lvl3pPr marL="914348" indent="0">
              <a:buNone/>
              <a:defRPr sz="1000"/>
            </a:lvl3pPr>
            <a:lvl4pPr marL="1371521" indent="0">
              <a:buNone/>
              <a:defRPr sz="900"/>
            </a:lvl4pPr>
            <a:lvl5pPr marL="1828695" indent="0">
              <a:buNone/>
              <a:defRPr sz="900"/>
            </a:lvl5pPr>
            <a:lvl6pPr marL="2285869" indent="0">
              <a:buNone/>
              <a:defRPr sz="900"/>
            </a:lvl6pPr>
            <a:lvl7pPr marL="2743043" indent="0">
              <a:buNone/>
              <a:defRPr sz="900"/>
            </a:lvl7pPr>
            <a:lvl8pPr marL="3200217" indent="0">
              <a:buNone/>
              <a:defRPr sz="900"/>
            </a:lvl8pPr>
            <a:lvl9pPr marL="365739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509A250-FF31-4206-8172-F9D3106AACB1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17-Oct-19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02111984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67934169"/>
      </p:ext>
    </p:extLst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26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26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174" indent="0">
              <a:buNone/>
              <a:defRPr sz="2800"/>
            </a:lvl2pPr>
            <a:lvl3pPr marL="914348" indent="0">
              <a:buNone/>
              <a:defRPr sz="2400"/>
            </a:lvl3pPr>
            <a:lvl4pPr marL="1371521" indent="0">
              <a:buNone/>
              <a:defRPr sz="2000"/>
            </a:lvl4pPr>
            <a:lvl5pPr marL="1828695" indent="0">
              <a:buNone/>
              <a:defRPr sz="2000"/>
            </a:lvl5pPr>
            <a:lvl6pPr marL="2285869" indent="0">
              <a:buNone/>
              <a:defRPr sz="2000"/>
            </a:lvl6pPr>
            <a:lvl7pPr marL="2743043" indent="0">
              <a:buNone/>
              <a:defRPr sz="2000"/>
            </a:lvl7pPr>
            <a:lvl8pPr marL="3200217" indent="0">
              <a:buNone/>
              <a:defRPr sz="2000"/>
            </a:lvl8pPr>
            <a:lvl9pPr marL="365739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26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174" indent="0">
              <a:buNone/>
              <a:defRPr sz="1200"/>
            </a:lvl2pPr>
            <a:lvl3pPr marL="914348" indent="0">
              <a:buNone/>
              <a:defRPr sz="1000"/>
            </a:lvl3pPr>
            <a:lvl4pPr marL="1371521" indent="0">
              <a:buNone/>
              <a:defRPr sz="900"/>
            </a:lvl4pPr>
            <a:lvl5pPr marL="1828695" indent="0">
              <a:buNone/>
              <a:defRPr sz="900"/>
            </a:lvl5pPr>
            <a:lvl6pPr marL="2285869" indent="0">
              <a:buNone/>
              <a:defRPr sz="900"/>
            </a:lvl6pPr>
            <a:lvl7pPr marL="2743043" indent="0">
              <a:buNone/>
              <a:defRPr sz="900"/>
            </a:lvl7pPr>
            <a:lvl8pPr marL="3200217" indent="0">
              <a:buNone/>
              <a:defRPr sz="900"/>
            </a:lvl8pPr>
            <a:lvl9pPr marL="365739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509A250-FF31-4206-8172-F9D3106AACB1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17-Oct-19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02111984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48714362"/>
      </p:ext>
    </p:extLst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509A250-FF31-4206-8172-F9D3106AACB1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17-Oct-19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02111984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59884418"/>
      </p:ext>
    </p:extLst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59"/>
            <a:ext cx="27432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59"/>
            <a:ext cx="80264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509A250-FF31-4206-8172-F9D3106AACB1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17-Oct-19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02111984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04669910"/>
      </p:ext>
    </p:extLst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3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17-Oct-19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3326581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3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3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17-Oct-19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9630693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9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9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17-Oct-19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7789842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17-Oct-19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9847253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17-Oct-19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7496879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2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2" y="1435103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17-Oct-19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3156079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17-Oct-19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0485047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C66">
            <a:alpha val="18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3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09A250-FF31-4206-8172-F9D3106AACB1}" type="datetimeFigureOut">
              <a:rPr lang="en-US" smtClean="0"/>
              <a:t>17-Oct-19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3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19398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4" r:id="rId1"/>
    <p:sldLayoutId id="2147483805" r:id="rId2"/>
    <p:sldLayoutId id="2147483806" r:id="rId3"/>
    <p:sldLayoutId id="2147483807" r:id="rId4"/>
    <p:sldLayoutId id="2147483808" r:id="rId5"/>
    <p:sldLayoutId id="2147483809" r:id="rId6"/>
    <p:sldLayoutId id="2147483810" r:id="rId7"/>
    <p:sldLayoutId id="2147483811" r:id="rId8"/>
    <p:sldLayoutId id="2147483812" r:id="rId9"/>
    <p:sldLayoutId id="2147483813" r:id="rId10"/>
    <p:sldLayoutId id="2147483814" r:id="rId11"/>
  </p:sldLayoutIdLst>
  <p:transition>
    <p:fade/>
  </p:transition>
  <p:timing>
    <p:tnLst>
      <p:par>
        <p:cTn id="1" dur="indefinite" restart="never" nodeType="tmRoot"/>
      </p:par>
    </p:tnLst>
  </p:timing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C66">
            <a:alpha val="18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2" y="0"/>
            <a:ext cx="12190476" cy="6858856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7" y="274638"/>
            <a:ext cx="10972801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7" y="1600207"/>
            <a:ext cx="10972801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7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509A250-FF31-4206-8172-F9D3106AACB1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17-Oct-19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9" y="635637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8" y="635637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02111984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415960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16" r:id="rId1"/>
    <p:sldLayoutId id="2147483817" r:id="rId2"/>
    <p:sldLayoutId id="2147483818" r:id="rId3"/>
    <p:sldLayoutId id="2147483819" r:id="rId4"/>
    <p:sldLayoutId id="2147483820" r:id="rId5"/>
    <p:sldLayoutId id="2147483821" r:id="rId6"/>
    <p:sldLayoutId id="2147483822" r:id="rId7"/>
    <p:sldLayoutId id="2147483823" r:id="rId8"/>
    <p:sldLayoutId id="2147483824" r:id="rId9"/>
    <p:sldLayoutId id="2147483825" r:id="rId10"/>
    <p:sldLayoutId id="2147483826" r:id="rId11"/>
    <p:sldLayoutId id="2147483827" r:id="rId12"/>
  </p:sldLayoutIdLst>
  <p:transition>
    <p:wipe/>
  </p:transition>
  <p:timing>
    <p:tnLst>
      <p:par>
        <p:cTn id="1" dur="indefinite" restart="never" nodeType="tmRoot"/>
      </p:par>
    </p:tnLst>
  </p:timing>
  <p:hf sldNum="0" hdr="0" ftr="0" dt="0"/>
  <p:txStyles>
    <p:titleStyle>
      <a:lvl1pPr algn="ctr" defTabSz="914348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880" indent="-342880" algn="l" defTabSz="914348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07" indent="-285733" algn="l" defTabSz="914348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34" indent="-228587" algn="l" defTabSz="914348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08" indent="-228587" algn="l" defTabSz="914348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282" indent="-228587" algn="l" defTabSz="914348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55" indent="-228587" algn="l" defTabSz="914348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29" indent="-228587" algn="l" defTabSz="914348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03" indent="-228587" algn="l" defTabSz="914348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977" indent="-228587" algn="l" defTabSz="914348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4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74" algn="l" defTabSz="91434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48" algn="l" defTabSz="91434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21" algn="l" defTabSz="91434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95" algn="l" defTabSz="91434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69" algn="l" defTabSz="91434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43" algn="l" defTabSz="91434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17" algn="l" defTabSz="91434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390" algn="l" defTabSz="91434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568656" y="198438"/>
            <a:ext cx="11291247" cy="83879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ka-GE" sz="2800" b="1" dirty="0" smtClean="0">
                <a:sym typeface="Wingdings" pitchFamily="2" charset="2"/>
              </a:rPr>
              <a:t>ჯანდაცვაზე დანახარჯების ზრდისა და კიბიდან გადახდების კლების ტენდენცია</a:t>
            </a:r>
            <a:endParaRPr lang="en-US" sz="2800" b="1" dirty="0">
              <a:sym typeface="Wingdings" pitchFamily="2" charset="2"/>
            </a:endParaRPr>
          </a:p>
        </p:txBody>
      </p:sp>
      <p:graphicFrame>
        <p:nvGraphicFramePr>
          <p:cNvPr id="5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4947771"/>
              </p:ext>
            </p:extLst>
          </p:nvPr>
        </p:nvGraphicFramePr>
        <p:xfrm>
          <a:off x="3033" y="2016643"/>
          <a:ext cx="6409642" cy="39328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7652867" y="6172200"/>
            <a:ext cx="457200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 smtClean="0"/>
              <a:t>Source: Georgia NHA 20</a:t>
            </a:r>
            <a:r>
              <a:rPr lang="ka-GE" sz="1050" dirty="0" smtClean="0"/>
              <a:t>10-</a:t>
            </a:r>
            <a:r>
              <a:rPr lang="en-US" sz="1050" dirty="0" smtClean="0"/>
              <a:t>2017  (</a:t>
            </a:r>
            <a:r>
              <a:rPr lang="en-US" sz="1050" dirty="0" err="1" smtClean="0"/>
              <a:t>MoLHSA</a:t>
            </a:r>
            <a:r>
              <a:rPr lang="en-US" sz="1050" dirty="0" smtClean="0"/>
              <a:t>, 2019)</a:t>
            </a:r>
            <a:endParaRPr lang="en-US" sz="1050" dirty="0"/>
          </a:p>
        </p:txBody>
      </p:sp>
      <p:graphicFrame>
        <p:nvGraphicFramePr>
          <p:cNvPr id="7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30369976"/>
              </p:ext>
            </p:extLst>
          </p:nvPr>
        </p:nvGraphicFramePr>
        <p:xfrm>
          <a:off x="6604001" y="1899683"/>
          <a:ext cx="5423468" cy="407935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7036179" y="1219201"/>
            <a:ext cx="4775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sz="1600" b="1" dirty="0" smtClean="0">
                <a:solidFill>
                  <a:srgbClr val="C00000"/>
                </a:solidFill>
                <a:latin typeface="Arial Narrow" panose="020B0606020202030204" pitchFamily="34" charset="0"/>
              </a:rPr>
              <a:t>ჯანდაცვაზე ჯიბიდან გადახდები</a:t>
            </a:r>
            <a:endParaRPr lang="en-US" sz="1600" b="1" dirty="0">
              <a:solidFill>
                <a:srgbClr val="C00000"/>
              </a:solidFill>
              <a:latin typeface="Arial Narrow" panose="020B060602020203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03200" y="1465421"/>
            <a:ext cx="567292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sz="1600" b="1" dirty="0" smtClean="0">
                <a:solidFill>
                  <a:srgbClr val="C00000"/>
                </a:solidFill>
                <a:latin typeface="Arial Narrow" panose="020B0606020202030204" pitchFamily="34" charset="0"/>
              </a:rPr>
              <a:t>ჯანდაცვაზე  სახელმწიფო დანახარჯები</a:t>
            </a:r>
            <a:endParaRPr lang="en-US" sz="1600" b="1" dirty="0">
              <a:solidFill>
                <a:srgbClr val="C00000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38953013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Chart 10"/>
          <p:cNvGraphicFramePr/>
          <p:nvPr>
            <p:extLst>
              <p:ext uri="{D42A27DB-BD31-4B8C-83A1-F6EECF244321}">
                <p14:modId xmlns:p14="http://schemas.microsoft.com/office/powerpoint/2010/main" val="4244878403"/>
              </p:ext>
            </p:extLst>
          </p:nvPr>
        </p:nvGraphicFramePr>
        <p:xfrm>
          <a:off x="1008018" y="1034808"/>
          <a:ext cx="10175966" cy="568984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Title 1"/>
          <p:cNvSpPr txBox="1">
            <a:spLocks/>
          </p:cNvSpPr>
          <p:nvPr/>
        </p:nvSpPr>
        <p:spPr>
          <a:xfrm>
            <a:off x="8" y="139337"/>
            <a:ext cx="12192000" cy="757646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a-GE" sz="2800" b="1" i="0" u="none" strike="noStrike" kern="1200" cap="none" spc="0" normalizeH="0" baseline="0" noProof="0" dirty="0">
                <a:ln>
                  <a:noFill/>
                </a:ln>
                <a:solidFill>
                  <a:srgbClr val="0B6F65"/>
                </a:solidFill>
                <a:effectLst/>
                <a:uLnTx/>
                <a:uFillTx/>
                <a:latin typeface="Sylfaen" panose="010A0502050306030303" pitchFamily="18" charset="0"/>
                <a:ea typeface="+mj-ea"/>
                <a:cs typeface="+mj-cs"/>
              </a:rPr>
              <a:t>სახელმწიფოს მასშტაბური  დანახარჯების </a:t>
            </a: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srgbClr val="0B6F65"/>
              </a:solidFill>
              <a:effectLst/>
              <a:uLnTx/>
              <a:uFillTx/>
              <a:latin typeface="Calibri"/>
              <a:ea typeface="+mj-ea"/>
              <a:cs typeface="+mj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a-GE" sz="2800" b="1" i="0" u="none" strike="noStrike" kern="1200" cap="none" spc="0" normalizeH="0" baseline="0" noProof="0" dirty="0">
                <a:ln>
                  <a:noFill/>
                </a:ln>
                <a:solidFill>
                  <a:srgbClr val="0B6F65"/>
                </a:solidFill>
                <a:effectLst/>
                <a:uLnTx/>
                <a:uFillTx/>
                <a:latin typeface="Sylfaen" panose="010A0502050306030303" pitchFamily="18" charset="0"/>
                <a:ea typeface="+mj-ea"/>
                <a:cs typeface="+mj-cs"/>
              </a:rPr>
              <a:t>მიუხედავად, ჯიბიდან გადახდები მაღალია</a:t>
            </a: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srgbClr val="0B6F65"/>
              </a:solidFill>
              <a:effectLst/>
              <a:uLnTx/>
              <a:uFillTx/>
              <a:latin typeface="Calibri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183602151"/>
      </p:ext>
    </p:extLst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Elemental</Template>
  <TotalTime>1782</TotalTime>
  <Words>60</Words>
  <Application>Microsoft Office PowerPoint</Application>
  <PresentationFormat>Custom</PresentationFormat>
  <Paragraphs>23</Paragraphs>
  <Slides>2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2</vt:i4>
      </vt:variant>
    </vt:vector>
  </HeadingPairs>
  <TitlesOfParts>
    <vt:vector size="4" baseType="lpstr">
      <vt:lpstr>Office Theme</vt:lpstr>
      <vt:lpstr>1_Office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Tea Bakradze</dc:creator>
  <cp:lastModifiedBy>Ketevan Goginashvili</cp:lastModifiedBy>
  <cp:revision>157</cp:revision>
  <dcterms:created xsi:type="dcterms:W3CDTF">2013-07-15T20:25:18Z</dcterms:created>
  <dcterms:modified xsi:type="dcterms:W3CDTF">2019-10-17T10:58:39Z</dcterms:modified>
</cp:coreProperties>
</file>